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5"/>
  </p:handoutMasterIdLst>
  <p:sldIdLst>
    <p:sldId id="257" r:id="rId3"/>
    <p:sldId id="281" r:id="rId5"/>
    <p:sldId id="386" r:id="rId6"/>
    <p:sldId id="404" r:id="rId7"/>
    <p:sldId id="259" r:id="rId8"/>
    <p:sldId id="384" r:id="rId9"/>
    <p:sldId id="367" r:id="rId10"/>
    <p:sldId id="405" r:id="rId11"/>
    <p:sldId id="406" r:id="rId12"/>
    <p:sldId id="407" r:id="rId13"/>
    <p:sldId id="408" r:id="rId14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0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71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wdp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995DCBA-0CD2-47DC-90CF-EC7D70760B5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1914525" y="4559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 userDrawn="1"/>
        </p:nvSpPr>
        <p:spPr>
          <a:xfrm>
            <a:off x="4397375" y="75311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  <p:sp>
        <p:nvSpPr>
          <p:cNvPr id="59" name="文本框 58"/>
          <p:cNvSpPr txBox="1"/>
          <p:nvPr userDrawn="1"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 userDrawn="1"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 userDrawn="1"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4.xml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tags" Target="../tags/tag66.xml"/><Relationship Id="rId4" Type="http://schemas.openxmlformats.org/officeDocument/2006/relationships/image" Target="../media/image31.png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35.png"/><Relationship Id="rId7" Type="http://schemas.openxmlformats.org/officeDocument/2006/relationships/tags" Target="../tags/tag70.xml"/><Relationship Id="rId6" Type="http://schemas.openxmlformats.org/officeDocument/2006/relationships/image" Target="../media/image34.png"/><Relationship Id="rId5" Type="http://schemas.openxmlformats.org/officeDocument/2006/relationships/tags" Target="../tags/tag69.xml"/><Relationship Id="rId4" Type="http://schemas.openxmlformats.org/officeDocument/2006/relationships/image" Target="../media/image33.png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0" Type="http://schemas.openxmlformats.org/officeDocument/2006/relationships/notesSlide" Target="../notesSlides/notesSlide1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5.xml"/><Relationship Id="rId7" Type="http://schemas.openxmlformats.org/officeDocument/2006/relationships/image" Target="../media/image9.png"/><Relationship Id="rId6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tags" Target="../tags/tag3.xml"/><Relationship Id="rId3" Type="http://schemas.openxmlformats.org/officeDocument/2006/relationships/image" Target="../media/image7.png"/><Relationship Id="rId2" Type="http://schemas.openxmlformats.org/officeDocument/2006/relationships/tags" Target="../tags/tag2.xml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image" Target="../media/image13.png"/><Relationship Id="rId6" Type="http://schemas.openxmlformats.org/officeDocument/2006/relationships/tags" Target="../tags/tag8.xml"/><Relationship Id="rId53" Type="http://schemas.openxmlformats.org/officeDocument/2006/relationships/notesSlide" Target="../notesSlides/notesSlide4.xml"/><Relationship Id="rId52" Type="http://schemas.openxmlformats.org/officeDocument/2006/relationships/slideLayout" Target="../slideLayouts/slideLayout1.xml"/><Relationship Id="rId51" Type="http://schemas.openxmlformats.org/officeDocument/2006/relationships/tags" Target="../tags/tag46.xml"/><Relationship Id="rId50" Type="http://schemas.openxmlformats.org/officeDocument/2006/relationships/tags" Target="../tags/tag45.xml"/><Relationship Id="rId5" Type="http://schemas.openxmlformats.org/officeDocument/2006/relationships/image" Target="../media/image12.png"/><Relationship Id="rId49" Type="http://schemas.openxmlformats.org/officeDocument/2006/relationships/tags" Target="../tags/tag44.xml"/><Relationship Id="rId48" Type="http://schemas.openxmlformats.org/officeDocument/2006/relationships/image" Target="../media/image19.png"/><Relationship Id="rId47" Type="http://schemas.openxmlformats.org/officeDocument/2006/relationships/tags" Target="../tags/tag43.xml"/><Relationship Id="rId46" Type="http://schemas.openxmlformats.org/officeDocument/2006/relationships/image" Target="../media/image18.png"/><Relationship Id="rId45" Type="http://schemas.openxmlformats.org/officeDocument/2006/relationships/tags" Target="../tags/tag42.xml"/><Relationship Id="rId44" Type="http://schemas.openxmlformats.org/officeDocument/2006/relationships/image" Target="../media/image17.png"/><Relationship Id="rId43" Type="http://schemas.openxmlformats.org/officeDocument/2006/relationships/tags" Target="../tags/tag41.xml"/><Relationship Id="rId42" Type="http://schemas.openxmlformats.org/officeDocument/2006/relationships/tags" Target="../tags/tag40.xml"/><Relationship Id="rId41" Type="http://schemas.openxmlformats.org/officeDocument/2006/relationships/tags" Target="../tags/tag39.xml"/><Relationship Id="rId40" Type="http://schemas.openxmlformats.org/officeDocument/2006/relationships/tags" Target="../tags/tag38.xml"/><Relationship Id="rId4" Type="http://schemas.openxmlformats.org/officeDocument/2006/relationships/tags" Target="../tags/tag7.xml"/><Relationship Id="rId39" Type="http://schemas.openxmlformats.org/officeDocument/2006/relationships/tags" Target="../tags/tag37.xml"/><Relationship Id="rId38" Type="http://schemas.openxmlformats.org/officeDocument/2006/relationships/tags" Target="../tags/tag36.xml"/><Relationship Id="rId37" Type="http://schemas.openxmlformats.org/officeDocument/2006/relationships/tags" Target="../tags/tag35.xml"/><Relationship Id="rId36" Type="http://schemas.openxmlformats.org/officeDocument/2006/relationships/tags" Target="../tags/tag34.xml"/><Relationship Id="rId35" Type="http://schemas.openxmlformats.org/officeDocument/2006/relationships/tags" Target="../tags/tag33.xml"/><Relationship Id="rId34" Type="http://schemas.openxmlformats.org/officeDocument/2006/relationships/tags" Target="../tags/tag32.xml"/><Relationship Id="rId33" Type="http://schemas.openxmlformats.org/officeDocument/2006/relationships/image" Target="../media/image16.png"/><Relationship Id="rId32" Type="http://schemas.openxmlformats.org/officeDocument/2006/relationships/tags" Target="../tags/tag31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image" Target="../media/image11.png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6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image" Target="../media/image15.png"/><Relationship Id="rId14" Type="http://schemas.openxmlformats.org/officeDocument/2006/relationships/tags" Target="../tags/tag14.xml"/><Relationship Id="rId13" Type="http://schemas.openxmlformats.org/officeDocument/2006/relationships/image" Target="../media/image14.png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8.xml"/><Relationship Id="rId3" Type="http://schemas.openxmlformats.org/officeDocument/2006/relationships/image" Target="../media/image20.png"/><Relationship Id="rId2" Type="http://schemas.openxmlformats.org/officeDocument/2006/relationships/tags" Target="../tags/tag47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3.png"/><Relationship Id="rId6" Type="http://schemas.openxmlformats.org/officeDocument/2006/relationships/tags" Target="../tags/tag51.xml"/><Relationship Id="rId5" Type="http://schemas.openxmlformats.org/officeDocument/2006/relationships/image" Target="../media/image22.png"/><Relationship Id="rId4" Type="http://schemas.openxmlformats.org/officeDocument/2006/relationships/tags" Target="../tags/tag50.xml"/><Relationship Id="rId3" Type="http://schemas.openxmlformats.org/officeDocument/2006/relationships/image" Target="../media/image21.png"/><Relationship Id="rId2" Type="http://schemas.openxmlformats.org/officeDocument/2006/relationships/tags" Target="../tags/tag49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5.png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image" Target="../media/image24.png"/><Relationship Id="rId2" Type="http://schemas.openxmlformats.org/officeDocument/2006/relationships/tags" Target="../tags/tag5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tags" Target="../tags/tag58.xml"/><Relationship Id="rId4" Type="http://schemas.openxmlformats.org/officeDocument/2006/relationships/image" Target="../media/image26.png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image" Target="../media/image30.png"/><Relationship Id="rId7" Type="http://schemas.openxmlformats.org/officeDocument/2006/relationships/tags" Target="../tags/tag62.xml"/><Relationship Id="rId6" Type="http://schemas.openxmlformats.org/officeDocument/2006/relationships/image" Target="../media/image29.png"/><Relationship Id="rId5" Type="http://schemas.openxmlformats.org/officeDocument/2006/relationships/tags" Target="../tags/tag61.xml"/><Relationship Id="rId4" Type="http://schemas.openxmlformats.org/officeDocument/2006/relationships/image" Target="../media/image28.png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2546580"/>
            <a:ext cx="12191331" cy="1838567"/>
          </a:xfrm>
          <a:prstGeom prst="rect">
            <a:avLst/>
          </a:prstGeom>
          <a:solidFill>
            <a:srgbClr val="1A78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 dirty="0">
              <a:solidFill>
                <a:prstClr val="white"/>
              </a:solidFill>
              <a:latin typeface="Calibri" panose="020F0502020204030204"/>
              <a:ea typeface="等线" panose="02010600030101010101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7503" y="2167697"/>
            <a:ext cx="2624273" cy="262427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>
              <a:defRPr/>
            </a:pPr>
            <a:endParaRPr lang="zh-CN" altLang="en-US" sz="1800">
              <a:solidFill>
                <a:prstClr val="white"/>
              </a:solidFill>
              <a:latin typeface="Calibri" panose="020F0502020204030204"/>
              <a:ea typeface="等线" panose="0201060003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9" y="2013434"/>
            <a:ext cx="3140616" cy="29035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681605" y="2941320"/>
            <a:ext cx="95091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defRPr/>
            </a:pP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High-Resolution Image Synthesis with Latent Diffusion Models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 contrast="21000"/>
                    </a14:imgEffect>
                    <a14:imgEffect>
                      <a14:colorTemperature colorTemp="6700"/>
                    </a14:imgEffect>
                    <a14:imgEffect>
                      <a14:sharpenSoften amoun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401" y="150150"/>
            <a:ext cx="1966449" cy="575997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579110" y="4686300"/>
            <a:ext cx="12941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latin typeface="Times New Roman" panose="02020603050405020304" charset="0"/>
                <a:cs typeface="Times New Roman" panose="02020603050405020304" charset="0"/>
              </a:rPr>
              <a:t>CVPR 2022</a:t>
            </a:r>
            <a:endParaRPr lang="en-US" altLang="zh-CN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实验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60400" y="950595"/>
            <a:ext cx="10857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超分辨率</a:t>
            </a:r>
            <a:endParaRPr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86125" y="1880235"/>
            <a:ext cx="6438900" cy="44862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918585" y="803910"/>
            <a:ext cx="4972050" cy="989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实验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60400" y="950595"/>
            <a:ext cx="10857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图像修复</a:t>
            </a:r>
            <a:endParaRPr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5905" y="3089910"/>
            <a:ext cx="6429375" cy="3276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55905" y="1405890"/>
            <a:ext cx="6391275" cy="14668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7035800" y="1318895"/>
            <a:ext cx="4587240" cy="4973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41450" y="281940"/>
            <a:ext cx="9308465" cy="6294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62230"/>
            <a:ext cx="5435600" cy="655320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Image Synthesis</a:t>
            </a:r>
            <a:endParaRPr lang="en-US" altLang="zh-CN" sz="26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1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10565" y="803910"/>
            <a:ext cx="10808335" cy="27222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1970" y="3482975"/>
            <a:ext cx="3547110" cy="29737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257675" y="3472180"/>
            <a:ext cx="4152900" cy="29845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652510" y="3472180"/>
            <a:ext cx="2866390" cy="306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104775"/>
            <a:ext cx="2376170" cy="612775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j-cs"/>
              </a:rPr>
              <a:t>Diffusion Models</a:t>
            </a:r>
            <a:endParaRPr kumimoji="0" lang="en-US" altLang="zh-CN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j-cs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2</a:t>
              </a:r>
              <a:endParaRPr kumimoji="0" lang="en-US" altLang="zh-CN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240915" y="864870"/>
            <a:ext cx="8037195" cy="2003425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3754120" y="2546985"/>
            <a:ext cx="1715770" cy="13131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空心弧 7"/>
          <p:cNvSpPr/>
          <p:nvPr/>
        </p:nvSpPr>
        <p:spPr>
          <a:xfrm rot="10800000">
            <a:off x="5048250" y="2928620"/>
            <a:ext cx="910590" cy="2046605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H="1">
            <a:off x="1421765" y="1658620"/>
            <a:ext cx="1315085" cy="21996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3904615" y="4052570"/>
            <a:ext cx="838200" cy="770890"/>
            <a:chOff x="4665" y="6348"/>
            <a:chExt cx="1320" cy="1214"/>
          </a:xfrm>
        </p:grpSpPr>
        <p:pic>
          <p:nvPicPr>
            <p:cNvPr id="10" name="图片 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4665" y="6348"/>
              <a:ext cx="1320" cy="1215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>
              <a:alphaModFix amt="32000"/>
            </a:blip>
            <a:stretch>
              <a:fillRect/>
            </a:stretch>
          </p:blipFill>
          <p:spPr>
            <a:xfrm>
              <a:off x="4665" y="6348"/>
              <a:ext cx="1320" cy="1215"/>
            </a:xfrm>
            <a:prstGeom prst="rect">
              <a:avLst/>
            </a:prstGeom>
          </p:spPr>
        </p:pic>
      </p:grpSp>
      <p:cxnSp>
        <p:nvCxnSpPr>
          <p:cNvPr id="21" name="直接连接符 20"/>
          <p:cNvCxnSpPr/>
          <p:nvPr/>
        </p:nvCxnSpPr>
        <p:spPr>
          <a:xfrm>
            <a:off x="3097530" y="2002155"/>
            <a:ext cx="77470" cy="18561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2066290" y="1818640"/>
            <a:ext cx="671830" cy="137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84250" y="4052570"/>
            <a:ext cx="838200" cy="77152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760980" y="4060825"/>
            <a:ext cx="838200" cy="771525"/>
          </a:xfrm>
          <a:prstGeom prst="rect">
            <a:avLst/>
          </a:prstGeom>
        </p:spPr>
      </p:pic>
      <p:sp>
        <p:nvSpPr>
          <p:cNvPr id="27" name="加号 26"/>
          <p:cNvSpPr/>
          <p:nvPr/>
        </p:nvSpPr>
        <p:spPr>
          <a:xfrm>
            <a:off x="1894840" y="4291330"/>
            <a:ext cx="189230" cy="21463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338570" y="4052570"/>
            <a:ext cx="838200" cy="771525"/>
          </a:xfrm>
          <a:prstGeom prst="rect">
            <a:avLst/>
          </a:prstGeom>
        </p:spPr>
      </p:pic>
      <p:cxnSp>
        <p:nvCxnSpPr>
          <p:cNvPr id="29" name="直接连接符 28"/>
          <p:cNvCxnSpPr/>
          <p:nvPr>
            <p:custDataLst>
              <p:tags r:id="rId11"/>
            </p:custDataLst>
          </p:nvPr>
        </p:nvCxnSpPr>
        <p:spPr>
          <a:xfrm>
            <a:off x="3148965" y="2045335"/>
            <a:ext cx="3624580" cy="18243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等于号 30"/>
          <p:cNvSpPr/>
          <p:nvPr/>
        </p:nvSpPr>
        <p:spPr>
          <a:xfrm>
            <a:off x="3643630" y="4293235"/>
            <a:ext cx="189230" cy="20574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33" name="图片 3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553085" y="4274185"/>
            <a:ext cx="303530" cy="22415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2156460" y="4293235"/>
            <a:ext cx="542925" cy="233680"/>
          </a:xfrm>
          <a:prstGeom prst="rect">
            <a:avLst/>
          </a:prstGeom>
        </p:spPr>
      </p:pic>
      <p:cxnSp>
        <p:nvCxnSpPr>
          <p:cNvPr id="35" name="直接连接符 34"/>
          <p:cNvCxnSpPr>
            <a:stCxn id="23" idx="2"/>
          </p:cNvCxnSpPr>
          <p:nvPr/>
        </p:nvCxnSpPr>
        <p:spPr>
          <a:xfrm flipH="1">
            <a:off x="811530" y="3414395"/>
            <a:ext cx="1266825" cy="659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23" idx="2"/>
            <a:endCxn id="34" idx="0"/>
          </p:cNvCxnSpPr>
          <p:nvPr>
            <p:custDataLst>
              <p:tags r:id="rId16"/>
            </p:custDataLst>
          </p:nvPr>
        </p:nvCxnSpPr>
        <p:spPr>
          <a:xfrm>
            <a:off x="2078355" y="3414395"/>
            <a:ext cx="349885" cy="878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4816475" y="4356735"/>
            <a:ext cx="1631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>
            <p:custDataLst>
              <p:tags r:id="rId17"/>
            </p:custDataLst>
          </p:nvPr>
        </p:nvCxnSpPr>
        <p:spPr>
          <a:xfrm>
            <a:off x="6066790" y="4356735"/>
            <a:ext cx="1631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147445" y="4919980"/>
            <a:ext cx="4705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图</a:t>
            </a:r>
            <a:endParaRPr lang="zh-CN" altLang="en-US" sz="1200"/>
          </a:p>
        </p:txBody>
      </p:sp>
      <p:sp>
        <p:nvSpPr>
          <p:cNvPr id="41" name="文本框 40"/>
          <p:cNvSpPr txBox="1"/>
          <p:nvPr>
            <p:custDataLst>
              <p:tags r:id="rId18"/>
            </p:custDataLst>
          </p:nvPr>
        </p:nvSpPr>
        <p:spPr>
          <a:xfrm>
            <a:off x="2949575" y="4919980"/>
            <a:ext cx="4705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噪</a:t>
            </a:r>
            <a:endParaRPr lang="zh-CN" altLang="en-US" sz="1200"/>
          </a:p>
        </p:txBody>
      </p:sp>
      <p:sp>
        <p:nvSpPr>
          <p:cNvPr id="42" name="文本框 41"/>
          <p:cNvSpPr txBox="1"/>
          <p:nvPr>
            <p:custDataLst>
              <p:tags r:id="rId19"/>
            </p:custDataLst>
          </p:nvPr>
        </p:nvSpPr>
        <p:spPr>
          <a:xfrm>
            <a:off x="4019550" y="4912995"/>
            <a:ext cx="7239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带噪图</a:t>
            </a:r>
            <a:endParaRPr lang="zh-CN" altLang="en-US" sz="1200"/>
          </a:p>
        </p:txBody>
      </p:sp>
      <p:sp>
        <p:nvSpPr>
          <p:cNvPr id="43" name="文本框 42"/>
          <p:cNvSpPr txBox="1"/>
          <p:nvPr>
            <p:custDataLst>
              <p:tags r:id="rId20"/>
            </p:custDataLst>
          </p:nvPr>
        </p:nvSpPr>
        <p:spPr>
          <a:xfrm>
            <a:off x="6558280" y="4919980"/>
            <a:ext cx="398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噪</a:t>
            </a:r>
            <a:endParaRPr lang="zh-CN" altLang="en-US" sz="1200"/>
          </a:p>
        </p:txBody>
      </p:sp>
      <p:sp>
        <p:nvSpPr>
          <p:cNvPr id="44" name="文本框 43"/>
          <p:cNvSpPr txBox="1"/>
          <p:nvPr/>
        </p:nvSpPr>
        <p:spPr>
          <a:xfrm>
            <a:off x="1734185" y="3157855"/>
            <a:ext cx="8680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噪声强度</a:t>
            </a:r>
            <a:endParaRPr lang="zh-CN" altLang="en-US" sz="1000"/>
          </a:p>
        </p:txBody>
      </p:sp>
      <p:cxnSp>
        <p:nvCxnSpPr>
          <p:cNvPr id="45" name="直接连接符 44"/>
          <p:cNvCxnSpPr/>
          <p:nvPr>
            <p:custDataLst>
              <p:tags r:id="rId21"/>
            </p:custDataLst>
          </p:nvPr>
        </p:nvCxnSpPr>
        <p:spPr>
          <a:xfrm>
            <a:off x="6802120" y="1511935"/>
            <a:ext cx="1487805" cy="24142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图片 46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013065" y="4052570"/>
            <a:ext cx="838200" cy="771525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7">
            <a:alphaModFix amt="68000"/>
          </a:blip>
          <a:stretch>
            <a:fillRect/>
          </a:stretch>
        </p:blipFill>
        <p:spPr>
          <a:xfrm>
            <a:off x="8013065" y="4052570"/>
            <a:ext cx="838200" cy="771525"/>
          </a:xfrm>
          <a:prstGeom prst="rect">
            <a:avLst/>
          </a:prstGeom>
        </p:spPr>
      </p:pic>
      <p:sp>
        <p:nvSpPr>
          <p:cNvPr id="49" name="文本框 48"/>
          <p:cNvSpPr txBox="1"/>
          <p:nvPr>
            <p:custDataLst>
              <p:tags r:id="rId24"/>
            </p:custDataLst>
          </p:nvPr>
        </p:nvSpPr>
        <p:spPr>
          <a:xfrm>
            <a:off x="8127365" y="4912995"/>
            <a:ext cx="7239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带噪图</a:t>
            </a:r>
            <a:endParaRPr lang="zh-CN" altLang="en-US" sz="1200"/>
          </a:p>
        </p:txBody>
      </p:sp>
      <p:sp>
        <p:nvSpPr>
          <p:cNvPr id="53" name="减号 52"/>
          <p:cNvSpPr/>
          <p:nvPr/>
        </p:nvSpPr>
        <p:spPr>
          <a:xfrm>
            <a:off x="8851265" y="4325620"/>
            <a:ext cx="182245" cy="201295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8" name="图片 57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9359900" y="4052570"/>
            <a:ext cx="838200" cy="771525"/>
          </a:xfrm>
          <a:prstGeom prst="rect">
            <a:avLst/>
          </a:prstGeom>
        </p:spPr>
      </p:pic>
      <p:sp>
        <p:nvSpPr>
          <p:cNvPr id="67" name="文本框 66"/>
          <p:cNvSpPr txBox="1"/>
          <p:nvPr>
            <p:custDataLst>
              <p:tags r:id="rId26"/>
            </p:custDataLst>
          </p:nvPr>
        </p:nvSpPr>
        <p:spPr>
          <a:xfrm>
            <a:off x="9461500" y="4912995"/>
            <a:ext cx="398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噪</a:t>
            </a:r>
            <a:endParaRPr lang="zh-CN" altLang="en-US" sz="1200"/>
          </a:p>
        </p:txBody>
      </p:sp>
      <p:sp>
        <p:nvSpPr>
          <p:cNvPr id="69" name="等于号 68"/>
          <p:cNvSpPr/>
          <p:nvPr>
            <p:custDataLst>
              <p:tags r:id="rId27"/>
            </p:custDataLst>
          </p:nvPr>
        </p:nvSpPr>
        <p:spPr>
          <a:xfrm>
            <a:off x="10534015" y="4321175"/>
            <a:ext cx="189230" cy="20574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28"/>
            </p:custDataLst>
          </p:nvPr>
        </p:nvSpPr>
        <p:spPr>
          <a:xfrm>
            <a:off x="10899140" y="4912995"/>
            <a:ext cx="7239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去噪图</a:t>
            </a:r>
            <a:endParaRPr lang="zh-CN" altLang="en-US" sz="1200"/>
          </a:p>
        </p:txBody>
      </p:sp>
      <p:sp>
        <p:nvSpPr>
          <p:cNvPr id="74" name="空心弧 73"/>
          <p:cNvSpPr/>
          <p:nvPr>
            <p:custDataLst>
              <p:tags r:id="rId29"/>
            </p:custDataLst>
          </p:nvPr>
        </p:nvSpPr>
        <p:spPr>
          <a:xfrm rot="10800000">
            <a:off x="9461500" y="2764790"/>
            <a:ext cx="452755" cy="1018540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75" name="直接箭头连接符 74"/>
          <p:cNvCxnSpPr/>
          <p:nvPr>
            <p:custDataLst>
              <p:tags r:id="rId30"/>
            </p:custDataLst>
          </p:nvPr>
        </p:nvCxnSpPr>
        <p:spPr>
          <a:xfrm flipV="1">
            <a:off x="8893810" y="3706495"/>
            <a:ext cx="466090" cy="3155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/>
          <p:cNvCxnSpPr/>
          <p:nvPr>
            <p:custDataLst>
              <p:tags r:id="rId31"/>
            </p:custDataLst>
          </p:nvPr>
        </p:nvCxnSpPr>
        <p:spPr>
          <a:xfrm>
            <a:off x="9685655" y="3802380"/>
            <a:ext cx="7620" cy="221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图片 76"/>
          <p:cNvPicPr>
            <a:picLocks noChangeAspect="1"/>
          </p:cNvPicPr>
          <p:nvPr>
            <p:custDataLst>
              <p:tags r:id="rId32"/>
            </p:custDataLst>
          </p:nvPr>
        </p:nvPicPr>
        <p:blipFill>
          <a:blip r:embed="rId33"/>
          <a:stretch>
            <a:fillRect/>
          </a:stretch>
        </p:blipFill>
        <p:spPr>
          <a:xfrm>
            <a:off x="3643630" y="5295900"/>
            <a:ext cx="4991100" cy="923925"/>
          </a:xfrm>
          <a:prstGeom prst="rect">
            <a:avLst/>
          </a:prstGeom>
        </p:spPr>
      </p:pic>
      <p:pic>
        <p:nvPicPr>
          <p:cNvPr id="78" name="图片 77"/>
          <p:cNvPicPr>
            <a:picLocks noChangeAspect="1"/>
          </p:cNvPicPr>
          <p:nvPr>
            <p:custDataLst>
              <p:tags r:id="rId34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86360" y="1122045"/>
            <a:ext cx="838200" cy="771525"/>
          </a:xfrm>
          <a:prstGeom prst="rect">
            <a:avLst/>
          </a:prstGeom>
        </p:spPr>
      </p:pic>
      <p:sp>
        <p:nvSpPr>
          <p:cNvPr id="79" name="文本框 78"/>
          <p:cNvSpPr txBox="1"/>
          <p:nvPr>
            <p:custDataLst>
              <p:tags r:id="rId35"/>
            </p:custDataLst>
          </p:nvPr>
        </p:nvSpPr>
        <p:spPr>
          <a:xfrm>
            <a:off x="273685" y="1893570"/>
            <a:ext cx="3987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噪</a:t>
            </a:r>
            <a:endParaRPr lang="zh-CN" altLang="en-US" sz="1200"/>
          </a:p>
        </p:txBody>
      </p:sp>
      <p:pic>
        <p:nvPicPr>
          <p:cNvPr id="80" name="图片 79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45870" y="1130300"/>
            <a:ext cx="838200" cy="771525"/>
          </a:xfrm>
          <a:prstGeom prst="rect">
            <a:avLst/>
          </a:prstGeom>
        </p:spPr>
      </p:pic>
      <p:sp>
        <p:nvSpPr>
          <p:cNvPr id="82" name="文本框 81"/>
          <p:cNvSpPr txBox="1"/>
          <p:nvPr>
            <p:custDataLst>
              <p:tags r:id="rId37"/>
            </p:custDataLst>
          </p:nvPr>
        </p:nvSpPr>
        <p:spPr>
          <a:xfrm>
            <a:off x="1494790" y="1893570"/>
            <a:ext cx="389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83" name="直接箭头连接符 82"/>
          <p:cNvCxnSpPr/>
          <p:nvPr>
            <p:custDataLst>
              <p:tags r:id="rId38"/>
            </p:custDataLst>
          </p:nvPr>
        </p:nvCxnSpPr>
        <p:spPr>
          <a:xfrm>
            <a:off x="1003300" y="1511935"/>
            <a:ext cx="1631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组合 91"/>
          <p:cNvGrpSpPr/>
          <p:nvPr/>
        </p:nvGrpSpPr>
        <p:grpSpPr>
          <a:xfrm>
            <a:off x="10836275" y="4060825"/>
            <a:ext cx="838200" cy="770890"/>
            <a:chOff x="16870" y="6395"/>
            <a:chExt cx="1320" cy="1214"/>
          </a:xfrm>
        </p:grpSpPr>
        <p:pic>
          <p:nvPicPr>
            <p:cNvPr id="68" name="图片 67"/>
            <p:cNvPicPr>
              <a:picLocks noChangeAspect="1"/>
            </p:cNvPicPr>
            <p:nvPr>
              <p:custDataLst>
                <p:tags r:id="rId39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6870" y="6395"/>
              <a:ext cx="1320" cy="1215"/>
            </a:xfrm>
            <a:prstGeom prst="rect">
              <a:avLst/>
            </a:prstGeom>
          </p:spPr>
        </p:pic>
        <p:pic>
          <p:nvPicPr>
            <p:cNvPr id="84" name="图片 83"/>
            <p:cNvPicPr>
              <a:picLocks noChangeAspect="1"/>
            </p:cNvPicPr>
            <p:nvPr>
              <p:custDataLst>
                <p:tags r:id="rId40"/>
              </p:custDataLst>
            </p:nvPr>
          </p:nvPicPr>
          <p:blipFill>
            <a:blip r:embed="rId7">
              <a:alphaModFix amt="30000"/>
            </a:blip>
            <a:stretch>
              <a:fillRect/>
            </a:stretch>
          </p:blipFill>
          <p:spPr>
            <a:xfrm>
              <a:off x="16870" y="6395"/>
              <a:ext cx="1320" cy="1215"/>
            </a:xfrm>
            <a:prstGeom prst="rect">
              <a:avLst/>
            </a:prstGeom>
          </p:spPr>
        </p:pic>
      </p:grpSp>
      <p:cxnSp>
        <p:nvCxnSpPr>
          <p:cNvPr id="85" name="直接连接符 84"/>
          <p:cNvCxnSpPr/>
          <p:nvPr>
            <p:custDataLst>
              <p:tags r:id="rId41"/>
            </p:custDataLst>
          </p:nvPr>
        </p:nvCxnSpPr>
        <p:spPr>
          <a:xfrm flipH="1">
            <a:off x="8721090" y="2268220"/>
            <a:ext cx="480060" cy="968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本框 86"/>
          <p:cNvSpPr txBox="1"/>
          <p:nvPr>
            <p:custDataLst>
              <p:tags r:id="rId42"/>
            </p:custDataLst>
          </p:nvPr>
        </p:nvSpPr>
        <p:spPr>
          <a:xfrm>
            <a:off x="8333105" y="3265805"/>
            <a:ext cx="8680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噪声强度</a:t>
            </a:r>
            <a:endParaRPr lang="zh-CN" altLang="en-US" sz="1000"/>
          </a:p>
        </p:txBody>
      </p:sp>
      <p:pic>
        <p:nvPicPr>
          <p:cNvPr id="88" name="图片 87"/>
          <p:cNvPicPr>
            <a:picLocks noChangeAspect="1"/>
          </p:cNvPicPr>
          <p:nvPr>
            <p:custDataLst>
              <p:tags r:id="rId43"/>
            </p:custDataLst>
          </p:nvPr>
        </p:nvPicPr>
        <p:blipFill>
          <a:blip r:embed="rId44"/>
          <a:stretch>
            <a:fillRect/>
          </a:stretch>
        </p:blipFill>
        <p:spPr>
          <a:xfrm>
            <a:off x="9086215" y="4321175"/>
            <a:ext cx="273685" cy="170815"/>
          </a:xfrm>
          <a:prstGeom prst="rect">
            <a:avLst/>
          </a:prstGeom>
        </p:spPr>
      </p:pic>
      <p:sp>
        <p:nvSpPr>
          <p:cNvPr id="89" name="双括号 88"/>
          <p:cNvSpPr/>
          <p:nvPr/>
        </p:nvSpPr>
        <p:spPr>
          <a:xfrm>
            <a:off x="7926070" y="3926205"/>
            <a:ext cx="2309495" cy="1073785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90" name="图片 89"/>
          <p:cNvPicPr>
            <a:picLocks noChangeAspect="1"/>
          </p:cNvPicPr>
          <p:nvPr>
            <p:custDataLst>
              <p:tags r:id="rId45"/>
            </p:custDataLst>
          </p:nvPr>
        </p:nvPicPr>
        <p:blipFill>
          <a:blip r:embed="rId46"/>
          <a:stretch>
            <a:fillRect/>
          </a:stretch>
        </p:blipFill>
        <p:spPr>
          <a:xfrm>
            <a:off x="7642860" y="4293235"/>
            <a:ext cx="264160" cy="257810"/>
          </a:xfrm>
          <a:prstGeom prst="rect">
            <a:avLst/>
          </a:prstGeom>
        </p:spPr>
      </p:pic>
      <p:pic>
        <p:nvPicPr>
          <p:cNvPr id="91" name="图片 90"/>
          <p:cNvPicPr>
            <a:picLocks noChangeAspect="1"/>
          </p:cNvPicPr>
          <p:nvPr>
            <p:custDataLst>
              <p:tags r:id="rId47"/>
            </p:custDataLst>
          </p:nvPr>
        </p:nvPicPr>
        <p:blipFill>
          <a:blip r:embed="rId48"/>
          <a:stretch>
            <a:fillRect/>
          </a:stretch>
        </p:blipFill>
        <p:spPr>
          <a:xfrm>
            <a:off x="10268585" y="4328160"/>
            <a:ext cx="257175" cy="203835"/>
          </a:xfrm>
          <a:prstGeom prst="rect">
            <a:avLst/>
          </a:prstGeom>
        </p:spPr>
      </p:pic>
      <p:cxnSp>
        <p:nvCxnSpPr>
          <p:cNvPr id="93" name="直接连接符 92"/>
          <p:cNvCxnSpPr>
            <a:stCxn id="87" idx="2"/>
            <a:endCxn id="90" idx="0"/>
          </p:cNvCxnSpPr>
          <p:nvPr>
            <p:custDataLst>
              <p:tags r:id="rId49"/>
            </p:custDataLst>
          </p:nvPr>
        </p:nvCxnSpPr>
        <p:spPr>
          <a:xfrm flipH="1">
            <a:off x="7774940" y="3510915"/>
            <a:ext cx="992505" cy="782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87" idx="2"/>
          </p:cNvCxnSpPr>
          <p:nvPr>
            <p:custDataLst>
              <p:tags r:id="rId50"/>
            </p:custDataLst>
          </p:nvPr>
        </p:nvCxnSpPr>
        <p:spPr>
          <a:xfrm>
            <a:off x="8767445" y="3510915"/>
            <a:ext cx="414020" cy="7607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87" idx="2"/>
            <a:endCxn id="91" idx="0"/>
          </p:cNvCxnSpPr>
          <p:nvPr>
            <p:custDataLst>
              <p:tags r:id="rId51"/>
            </p:custDataLst>
          </p:nvPr>
        </p:nvCxnSpPr>
        <p:spPr>
          <a:xfrm>
            <a:off x="8767445" y="3510915"/>
            <a:ext cx="1630045" cy="8172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104775"/>
            <a:ext cx="2376170" cy="612775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6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j-cs"/>
              </a:rPr>
              <a:t>问题、挑战</a:t>
            </a:r>
            <a:endParaRPr kumimoji="0" lang="zh-CN" altLang="en-US" sz="2600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j-cs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3</a:t>
              </a:r>
              <a:endParaRPr kumimoji="0" lang="en-US" altLang="zh-CN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8020" y="950595"/>
            <a:ext cx="1085786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solidFill>
                  <a:schemeClr val="tx1"/>
                </a:solidFill>
              </a:rPr>
              <a:t>问题</a:t>
            </a:r>
            <a:r>
              <a:rPr lang="zh-CN" altLang="en-US"/>
              <a:t>：扩散模型生成效果好，但</a:t>
            </a:r>
            <a:r>
              <a:rPr>
                <a:sym typeface="+mn-ea"/>
              </a:rPr>
              <a:t>由于</a:t>
            </a:r>
            <a:r>
              <a:rPr lang="zh-CN" altLang="en-US">
                <a:sym typeface="+mn-ea"/>
              </a:rPr>
              <a:t>扩散模型</a:t>
            </a:r>
            <a:r>
              <a:rPr>
                <a:sym typeface="+mn-ea"/>
              </a:rPr>
              <a:t>通常直接在</a:t>
            </a:r>
            <a:r>
              <a:rPr b="1">
                <a:sym typeface="+mn-ea"/>
              </a:rPr>
              <a:t>像素空间</a:t>
            </a:r>
            <a:r>
              <a:rPr>
                <a:sym typeface="+mn-ea"/>
              </a:rPr>
              <a:t>中运行，因此强大的</a:t>
            </a:r>
            <a:r>
              <a:rPr lang="zh-CN" altLang="en-US">
                <a:sym typeface="+mn-ea"/>
              </a:rPr>
              <a:t>扩散模型</a:t>
            </a:r>
            <a:r>
              <a:rPr>
                <a:sym typeface="+mn-ea"/>
              </a:rPr>
              <a:t>的优化通常</a:t>
            </a:r>
            <a:r>
              <a:rPr lang="zh-CN">
                <a:sym typeface="+mn-ea"/>
              </a:rPr>
              <a:t>非常耗时</a:t>
            </a:r>
            <a:r>
              <a:rPr>
                <a:sym typeface="+mn-ea"/>
              </a:rPr>
              <a:t>，并且由于</a:t>
            </a:r>
            <a:r>
              <a:rPr lang="zh-CN">
                <a:sym typeface="+mn-ea"/>
              </a:rPr>
              <a:t>串行预测</a:t>
            </a:r>
            <a:r>
              <a:rPr>
                <a:sym typeface="+mn-ea"/>
              </a:rPr>
              <a:t>，推理非常昂贵。</a:t>
            </a:r>
            <a:endParaRPr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训练：</a:t>
            </a:r>
            <a:r>
              <a:rPr>
                <a:sym typeface="+mn-ea"/>
              </a:rPr>
              <a:t>hundreds of GPU days (e.g. 150 -</a:t>
            </a:r>
            <a:r>
              <a:rPr lang="en-US">
                <a:sym typeface="+mn-ea"/>
              </a:rPr>
              <a:t> </a:t>
            </a:r>
            <a:r>
              <a:rPr>
                <a:sym typeface="+mn-ea"/>
              </a:rPr>
              <a:t>1000 V100 days)</a:t>
            </a:r>
            <a:endParaRPr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预测：</a:t>
            </a:r>
            <a:r>
              <a:rPr lang="en-US" altLang="zh-CN">
                <a:sym typeface="+mn-ea"/>
              </a:rPr>
              <a:t>50k samples A100 5 days</a:t>
            </a:r>
            <a:endParaRPr lang="en-US" altLang="zh-CN"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460490" y="1535430"/>
            <a:ext cx="5162550" cy="40100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66840" y="5622925"/>
            <a:ext cx="50590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横轴是隐变量每个维度压缩（变换）的比特率（两分布相似性</a:t>
            </a:r>
            <a:r>
              <a:rPr lang="en-US" altLang="zh-CN" sz="1600"/>
              <a:t>/</a:t>
            </a:r>
            <a:r>
              <a:rPr lang="zh-CN" altLang="en-US" sz="1600"/>
              <a:t>每个维度），纵坐标是模型的</a:t>
            </a:r>
            <a:r>
              <a:rPr lang="en-US" altLang="zh-CN" sz="1600"/>
              <a:t>RMSE</a:t>
            </a:r>
            <a:r>
              <a:rPr lang="zh-CN" altLang="en-US" sz="1600"/>
              <a:t>，论文认为后面perceptual部分（高频）十分耗费资源</a:t>
            </a:r>
            <a:endParaRPr lang="zh-CN" altLang="en-US" sz="1600"/>
          </a:p>
        </p:txBody>
      </p:sp>
      <p:cxnSp>
        <p:nvCxnSpPr>
          <p:cNvPr id="18" name="直接连接符 17"/>
          <p:cNvCxnSpPr/>
          <p:nvPr/>
        </p:nvCxnSpPr>
        <p:spPr>
          <a:xfrm>
            <a:off x="10312400" y="3953510"/>
            <a:ext cx="1303655" cy="22034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11516360" y="4060825"/>
            <a:ext cx="6286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400">
                <a:solidFill>
                  <a:srgbClr val="FF0000"/>
                </a:solidFill>
              </a:rPr>
              <a:t>耗时</a:t>
            </a:r>
            <a:endParaRPr lang="zh-CN" altLang="en-US" sz="14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71120"/>
            <a:ext cx="5435600" cy="646430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解决方案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4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1670" y="950595"/>
            <a:ext cx="1085723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/>
              <a:t>策略：</a:t>
            </a:r>
            <a:r>
              <a:rPr lang="zh-CN" altLang="en-US"/>
              <a:t>引入</a:t>
            </a:r>
            <a:r>
              <a:rPr lang="zh-CN" altLang="en-US" b="1"/>
              <a:t>感知压缩</a:t>
            </a:r>
            <a:r>
              <a:rPr lang="zh-CN" altLang="en-US"/>
              <a:t>，通过</a:t>
            </a:r>
            <a:r>
              <a:rPr lang="zh-CN" altLang="en-US" b="1"/>
              <a:t>自编码模型</a:t>
            </a:r>
            <a:r>
              <a:rPr lang="zh-CN" altLang="en-US"/>
              <a:t>对原图片进行处理，忽略掉图片中的</a:t>
            </a:r>
            <a:r>
              <a:rPr lang="zh-CN" altLang="en-US" b="1"/>
              <a:t>高频信息</a:t>
            </a:r>
            <a:r>
              <a:rPr lang="zh-CN" altLang="en-US"/>
              <a:t>，只保留重要、基础的一些特征，能够大幅降低训练和采样阶段的计算复杂度</a:t>
            </a: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098675" y="1670685"/>
            <a:ext cx="7994650" cy="41230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00505" y="5812155"/>
            <a:ext cx="3248025" cy="5048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059170" y="5793740"/>
            <a:ext cx="3562350" cy="49530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V="1">
            <a:off x="4962525" y="6006465"/>
            <a:ext cx="862330" cy="9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实验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255520" y="1318895"/>
            <a:ext cx="7681595" cy="2458085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660400" y="950595"/>
            <a:ext cx="10857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下采样倍率与清晰度的关系</a:t>
            </a:r>
            <a:r>
              <a:rPr lang="en-US" altLang="zh-CN">
                <a:sym typeface="+mn-ea"/>
              </a:rPr>
              <a:t>:</a:t>
            </a:r>
            <a:r>
              <a:rPr lang="zh-CN" altLang="en-US">
                <a:sym typeface="+mn-ea"/>
              </a:rPr>
              <a:t>倍率为</a:t>
            </a:r>
            <a:r>
              <a:rPr lang="en-US" altLang="zh-CN">
                <a:sym typeface="+mn-ea"/>
              </a:rPr>
              <a:t>4-16</a:t>
            </a:r>
            <a:r>
              <a:rPr lang="zh-CN" altLang="en-US">
                <a:sym typeface="+mn-ea"/>
              </a:rPr>
              <a:t>较好</a:t>
            </a:r>
            <a:endParaRPr lang="zh-CN" altLang="en-US"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61035" y="3776980"/>
            <a:ext cx="10857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>
                <a:sym typeface="+mn-ea"/>
              </a:rPr>
              <a:t>下采样倍率与推理速度和采样质量的关系</a:t>
            </a:r>
            <a:r>
              <a:rPr lang="en-US" altLang="zh-CN">
                <a:sym typeface="+mn-ea"/>
              </a:rPr>
              <a:t>,[10,20,50,100,200],</a:t>
            </a:r>
            <a:r>
              <a:rPr lang="zh-CN" altLang="en-US">
                <a:sym typeface="+mn-ea"/>
              </a:rPr>
              <a:t>倍率为</a:t>
            </a:r>
            <a:r>
              <a:rPr lang="en-US" altLang="zh-CN">
                <a:sym typeface="+mn-ea"/>
              </a:rPr>
              <a:t>4-8</a:t>
            </a:r>
            <a:r>
              <a:rPr lang="zh-CN" altLang="en-US">
                <a:sym typeface="+mn-ea"/>
              </a:rPr>
              <a:t>最好</a:t>
            </a:r>
            <a:endParaRPr lang="zh-CN" altLang="en-US"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602230" y="4152265"/>
            <a:ext cx="6936105" cy="2353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实验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60400" y="950595"/>
            <a:ext cx="108578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>
                <a:sym typeface="+mn-ea"/>
              </a:rPr>
              <a:t>无条件图像合成</a:t>
            </a:r>
            <a:endParaRPr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86860" y="2955290"/>
            <a:ext cx="6511290" cy="342836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r="20201"/>
          <a:stretch>
            <a:fillRect/>
          </a:stretch>
        </p:blipFill>
        <p:spPr>
          <a:xfrm>
            <a:off x="3166745" y="803910"/>
            <a:ext cx="6664960" cy="2065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直接连接符 50"/>
          <p:cNvCxnSpPr/>
          <p:nvPr/>
        </p:nvCxnSpPr>
        <p:spPr>
          <a:xfrm>
            <a:off x="660400" y="760413"/>
            <a:ext cx="10858500" cy="0"/>
          </a:xfrm>
          <a:prstGeom prst="line">
            <a:avLst/>
          </a:prstGeom>
          <a:noFill/>
          <a:ln w="22225" cap="flat" cmpd="sng" algn="ctr">
            <a:solidFill>
              <a:srgbClr val="1C6299"/>
            </a:solidFill>
            <a:prstDash val="solid"/>
            <a:miter lim="800000"/>
          </a:ln>
          <a:effectLst/>
        </p:spPr>
      </p:cxnSp>
      <p:sp>
        <p:nvSpPr>
          <p:cNvPr id="52" name="标题占位符 1"/>
          <p:cNvSpPr txBox="1"/>
          <p:nvPr/>
        </p:nvSpPr>
        <p:spPr>
          <a:xfrm>
            <a:off x="965200" y="-100014"/>
            <a:ext cx="5435600" cy="817564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b="1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sym typeface="+mn-ea"/>
              </a:rPr>
              <a:t>实验</a:t>
            </a:r>
            <a:endParaRPr lang="zh-CN" altLang="en-US" sz="2600" b="1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sym typeface="+mn-ea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03760" y="159728"/>
            <a:ext cx="725344" cy="619478"/>
            <a:chOff x="178632" y="159728"/>
            <a:chExt cx="725344" cy="619478"/>
          </a:xfrm>
        </p:grpSpPr>
        <p:sp>
          <p:nvSpPr>
            <p:cNvPr id="55" name="椭圆 54"/>
            <p:cNvSpPr/>
            <p:nvPr/>
          </p:nvSpPr>
          <p:spPr>
            <a:xfrm>
              <a:off x="358210" y="159728"/>
              <a:ext cx="468000" cy="468000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230876" y="233483"/>
              <a:ext cx="673100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rPr>
                <a:t>5</a:t>
              </a:r>
              <a:endParaRPr kumimoji="0" lang="zh-CN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78632" y="602993"/>
              <a:ext cx="176213" cy="176213"/>
            </a:xfrm>
            <a:prstGeom prst="ellipse">
              <a:avLst/>
            </a:prstGeom>
            <a:gradFill>
              <a:gsLst>
                <a:gs pos="0">
                  <a:srgbClr val="1C6299"/>
                </a:gs>
                <a:gs pos="100000">
                  <a:srgbClr val="5C307D">
                    <a:alpha val="9000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660400" y="6583649"/>
            <a:ext cx="19415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0" b="0" i="0" kern="1200" cap="none" spc="600" normalizeH="0" baseline="0" noProof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rPr>
              <a:t>自强不息 厚德载物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1" name="图片 6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913" y="176378"/>
            <a:ext cx="1897854" cy="55590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0" y="6570000"/>
            <a:ext cx="12192000" cy="288000"/>
          </a:xfrm>
          <a:prstGeom prst="rect">
            <a:avLst/>
          </a:prstGeom>
          <a:solidFill>
            <a:srgbClr val="1C629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94090" y="6583649"/>
            <a:ext cx="20313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000" spc="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知行合一、经世致用</a:t>
            </a:r>
            <a:endParaRPr kumimoji="0" lang="zh-CN" altLang="en-US" sz="1000" b="0" i="0" kern="1200" cap="none" spc="600" normalizeH="0" baseline="0" noProof="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137792" y="6583649"/>
            <a:ext cx="24849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altLang="zh-CN" sz="1000" spc="30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Central South University</a:t>
            </a:r>
            <a:endParaRPr kumimoji="0" lang="zh-CN" altLang="en-US" sz="1000" b="0" i="0" kern="1200" cap="none" spc="300" normalizeH="0" baseline="0" noProof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60400" y="950595"/>
            <a:ext cx="535368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>
                <a:sym typeface="+mn-ea"/>
              </a:rPr>
              <a:t>条件图像合成</a:t>
            </a:r>
            <a:endParaRPr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69685" y="826135"/>
            <a:ext cx="5149215" cy="10375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188710" y="1928495"/>
            <a:ext cx="5434330" cy="45567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22580" y="1551940"/>
            <a:ext cx="5692140" cy="10318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rcRect l="79753" r="122"/>
          <a:stretch>
            <a:fillRect/>
          </a:stretch>
        </p:blipFill>
        <p:spPr>
          <a:xfrm>
            <a:off x="2205990" y="3056255"/>
            <a:ext cx="2360930" cy="29006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COMMONDATA" val="eyJoZGlkIjoiYmMzMjlmYmVkY2QxN2ViNTFmMmRiODdmNGU5Yzk1MmYifQ=="/>
  <p:tag name="KSO_WPP_MARK_KEY" val="6041a729-6ce7-4fbb-80cd-a729a4808eda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_自定义设计方案">
  <a:themeElements>
    <a:clrScheme name="自定义 10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91B89"/>
      </a:accent1>
      <a:accent2>
        <a:srgbClr val="EEB51A"/>
      </a:accent2>
      <a:accent3>
        <a:srgbClr val="591B89"/>
      </a:accent3>
      <a:accent4>
        <a:srgbClr val="EEB51A"/>
      </a:accent4>
      <a:accent5>
        <a:srgbClr val="591B89"/>
      </a:accent5>
      <a:accent6>
        <a:srgbClr val="EEB51A"/>
      </a:accent6>
      <a:hlink>
        <a:srgbClr val="591B89"/>
      </a:hlink>
      <a:folHlink>
        <a:srgbClr val="EEB51A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910</Words>
  <Application>WPS 演示</Application>
  <PresentationFormat>宽屏</PresentationFormat>
  <Paragraphs>139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Calibri</vt:lpstr>
      <vt:lpstr>等线</vt:lpstr>
      <vt:lpstr>Times New Roman</vt:lpstr>
      <vt:lpstr>Arial</vt:lpstr>
      <vt:lpstr>Arial Unicode MS</vt:lpstr>
      <vt:lpstr>Calibri Light</vt:lpstr>
      <vt:lpstr>Calibri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子安先生</cp:lastModifiedBy>
  <cp:revision>291</cp:revision>
  <dcterms:created xsi:type="dcterms:W3CDTF">2022-05-10T07:17:00Z</dcterms:created>
  <dcterms:modified xsi:type="dcterms:W3CDTF">2023-03-25T09:09:31Z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C14F2D82903C431E850A86A4DB7AF31E</vt:lpwstr>
  </property>
  <property fmtid="{D5CDD505-2E9C-101B-9397-08002B2CF9AE}" pid="3" name="KSOProductBuildVer">
    <vt:lpwstr>2052-11.1.0.13703</vt:lpwstr>
  </property>
</Properties>
</file>

<file path=docProps/thumbnail.jpeg>
</file>